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4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9741" y="566954"/>
            <a:ext cx="10651660" cy="2230036"/>
          </a:xfrm>
        </p:spPr>
        <p:txBody>
          <a:bodyPr anchor="ctr">
            <a:normAutofit/>
          </a:bodyPr>
          <a:lstStyle/>
          <a:p>
            <a:r>
              <a:rPr lang="ru-RU" sz="4000" b="1" cap="none" dirty="0" smtClean="0"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Семинар на тему: </a:t>
            </a:r>
            <a:br>
              <a:rPr lang="ru-RU" sz="4000" b="1" cap="none" dirty="0" smtClean="0"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ru-RU" sz="4000" b="1" cap="none" dirty="0" smtClean="0"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«ПОКАЗАТЕЛИ </a:t>
            </a:r>
            <a:r>
              <a:rPr lang="ru-RU" sz="4000" b="1" cap="none" dirty="0"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ЭФФЕКТИВНОСТИ </a:t>
            </a:r>
            <a:br>
              <a:rPr lang="ru-RU" sz="4000" b="1" cap="none" dirty="0"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ru-RU" sz="4000" b="1" cap="none" dirty="0"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ПЕДАГОГИЧЕСКОГО </a:t>
            </a:r>
            <a:r>
              <a:rPr lang="ru-RU" sz="4000" b="1" cap="none" dirty="0" smtClean="0"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ТРУДА»</a:t>
            </a:r>
            <a:endParaRPr lang="ru-RU" sz="4000" b="1" cap="none" dirty="0">
              <a:ln w="9525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2094583" y="2796990"/>
            <a:ext cx="2741770" cy="2313368"/>
            <a:chOff x="2094583" y="2796990"/>
            <a:chExt cx="2741770" cy="23133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94583" y="2796990"/>
              <a:ext cx="2741770" cy="2313368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 rot="20015397">
              <a:off x="3284407" y="3424535"/>
              <a:ext cx="1239442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3600" b="1" cap="none" spc="0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ЭГТК</a:t>
              </a:r>
              <a:endParaRPr lang="ru-RU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5697070" y="5391835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2000" b="1" dirty="0">
                <a:ln w="9525">
                  <a:solidFill>
                    <a:schemeClr val="accent5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j-lt"/>
                <a:ea typeface="+mj-ea"/>
                <a:cs typeface="+mj-cs"/>
              </a:rPr>
              <a:t>Составила: </a:t>
            </a:r>
          </a:p>
          <a:p>
            <a:pPr algn="r">
              <a:spcAft>
                <a:spcPts val="0"/>
              </a:spcAft>
            </a:pPr>
            <a:r>
              <a:rPr lang="ru-RU" sz="2000" b="1" dirty="0">
                <a:ln w="9525">
                  <a:solidFill>
                    <a:schemeClr val="accent5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j-lt"/>
                <a:ea typeface="+mj-ea"/>
                <a:cs typeface="+mj-cs"/>
              </a:rPr>
              <a:t>Методист колледжа </a:t>
            </a:r>
            <a:r>
              <a:rPr lang="ru-RU" sz="2000" b="1" dirty="0" err="1" smtClean="0">
                <a:ln w="9525">
                  <a:solidFill>
                    <a:schemeClr val="accent5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j-lt"/>
                <a:ea typeface="+mj-ea"/>
                <a:cs typeface="+mj-cs"/>
              </a:rPr>
              <a:t>Р.Жумабекова</a:t>
            </a:r>
            <a:endParaRPr lang="ru-RU" sz="2000" b="1" dirty="0" smtClean="0">
              <a:ln w="9525">
                <a:solidFill>
                  <a:schemeClr val="accent5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j-lt"/>
              <a:ea typeface="+mj-ea"/>
              <a:cs typeface="+mj-cs"/>
            </a:endParaRPr>
          </a:p>
          <a:p>
            <a:pPr algn="r">
              <a:spcAft>
                <a:spcPts val="0"/>
              </a:spcAft>
            </a:pPr>
            <a:r>
              <a:rPr lang="ru-RU" sz="2000" b="1" dirty="0" smtClean="0">
                <a:ln w="9525">
                  <a:solidFill>
                    <a:schemeClr val="accent5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j-lt"/>
                <a:ea typeface="+mj-ea"/>
                <a:cs typeface="+mj-cs"/>
              </a:rPr>
              <a:t>23.12.2014 г.</a:t>
            </a:r>
            <a:endParaRPr lang="ru-RU" sz="2000" b="1" dirty="0">
              <a:ln w="9525">
                <a:solidFill>
                  <a:schemeClr val="accent5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978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728" y="206062"/>
            <a:ext cx="5793861" cy="868607"/>
          </a:xfrm>
        </p:spPr>
        <p:txBody>
          <a:bodyPr/>
          <a:lstStyle/>
          <a:p>
            <a:r>
              <a:rPr lang="ru-RU" sz="4400" b="1" cap="none" spc="50" dirty="0">
                <a:ln w="9525" cmpd="sng">
                  <a:solidFill>
                    <a:srgbClr val="00B0F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Общие </a:t>
            </a:r>
            <a:r>
              <a:rPr lang="ru-RU" sz="4400" b="1" cap="none" spc="50" dirty="0" smtClean="0">
                <a:ln w="9525" cmpd="sng">
                  <a:solidFill>
                    <a:srgbClr val="00B0F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положения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0456" y="1020881"/>
            <a:ext cx="1169401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4625">
              <a:spcAft>
                <a:spcPts val="0"/>
              </a:spcAft>
              <a:tabLst>
                <a:tab pos="93663" algn="l"/>
              </a:tabLst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Характеристика профессиональной деятельности педагога предполагает анализ её качества.  Качество</a:t>
            </a:r>
            <a:r>
              <a:rPr lang="ru-RU" sz="1400" i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понимается как совокупность объективных и субъективных предпосылок к выполнению деятельности, сам процесс деятельности и его результаты, находящиеся в различной степени соответствия или несоответствия нормам профессионально-педагогической деятельности.</a:t>
            </a:r>
            <a:endParaRPr lang="ru-RU" sz="140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4625">
              <a:spcAft>
                <a:spcPts val="0"/>
              </a:spcAft>
              <a:tabLst>
                <a:tab pos="93663" algn="l"/>
              </a:tabLst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 данном положении  качество определяется с помощью балльных оценок. Данный метод предполагает оценку каждого отдельного качества, выраженную в определённой сумме баллов. Для определения качества педагогической деятельности в целом производится подсчёт общей суммы баллов.</a:t>
            </a:r>
          </a:p>
          <a:p>
            <a:pPr indent="174625">
              <a:spcAft>
                <a:spcPts val="0"/>
              </a:spcAft>
              <a:tabLst>
                <a:tab pos="93663" algn="l"/>
              </a:tabLst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Вся совокупность отдельных элементов профессионально-педагогической деятельности объединена в три оценочных модуля:</a:t>
            </a:r>
          </a:p>
          <a:p>
            <a:pPr lvl="0" indent="174625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3663" algn="l"/>
              </a:tabLst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уровень квалификации и профессиональной компетентности;</a:t>
            </a:r>
          </a:p>
          <a:p>
            <a:pPr lvl="0" indent="174625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3663" algn="l"/>
              </a:tabLst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результативность профессиональной деятельности;</a:t>
            </a:r>
          </a:p>
          <a:p>
            <a:pPr lvl="0" indent="174625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3663" algn="l"/>
              </a:tabLst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уровень профессиональной культуры.</a:t>
            </a:r>
          </a:p>
          <a:p>
            <a:pPr indent="174625">
              <a:spcAft>
                <a:spcPts val="0"/>
              </a:spcAft>
              <a:tabLst>
                <a:tab pos="93663" algn="l"/>
              </a:tabLst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 первый модуль включены элементы, характеризующие предпосылки к выполнению деятельности (уровень образования, стаж работы) и элементы, характеризующие сам процесс деятельности (самостоятельно разработанные методики, использование информационных технологий и др.).</a:t>
            </a:r>
          </a:p>
          <a:p>
            <a:pPr indent="174625">
              <a:spcAft>
                <a:spcPts val="0"/>
              </a:spcAft>
              <a:tabLst>
                <a:tab pos="93663" algn="l"/>
              </a:tabLst>
            </a:pPr>
            <a:r>
              <a:rPr lang="ru-RU" sz="1400" kern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Второй модуль объединяет элементы, которые характеризуют конкретные результаты деятельности, выраженные как в достижениях учащегося, так и в собственных достижениях педагога.</a:t>
            </a:r>
          </a:p>
          <a:p>
            <a:pPr indent="174625">
              <a:spcAft>
                <a:spcPts val="0"/>
              </a:spcAft>
              <a:tabLst>
                <a:tab pos="93663" algn="l"/>
              </a:tabLst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 третий модуль намеренно выделены элементы, характеризующие коммуникативные качества педагога, т.к. тенденции обновления образования связаны с возрождением духовно-нравственного развития личности обучаемого, что невозможно без определённого уровня профессиональной культуры обучающего.</a:t>
            </a:r>
          </a:p>
          <a:p>
            <a:pPr indent="174625">
              <a:spcAft>
                <a:spcPts val="0"/>
              </a:spcAft>
              <a:tabLst>
                <a:tab pos="93663" algn="l"/>
              </a:tabLst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Предлагаемое количество баллов за каждый отдельный элемент определяет вес отдельных модулей в общей оценке уровня эффективности педагогической деятельности. При этом учитывается следующее:</a:t>
            </a:r>
          </a:p>
          <a:p>
            <a:pPr marL="174625" lvl="0" indent="-174625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уровень квалификации (модуль №1) не может быть определяющим фактором, т.к. является лишь предпосылкой к качественному ведению профессиональной деятельности;</a:t>
            </a:r>
          </a:p>
          <a:p>
            <a:pPr marL="174625" lvl="0" indent="-174625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совокупность элементов, характеризующих сам процесс деятельности (модуль №1), также не является определяющей, т.к. не всякая деятельность приводит к высоким результатам;</a:t>
            </a:r>
          </a:p>
          <a:p>
            <a:pPr marL="174625" lvl="0" indent="-174625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весомость элементов, определяющих уровень профессиональной культуры (модуль №3), не должна превышать весомость элементов, определяющих результативность деятельности. Основой образования остаётся всё-таки обучение обучающихся навыкам и умениям в определённой (в рамках специальности) области профессиональной деятельности</a:t>
            </a:r>
            <a:r>
              <a:rPr lang="ru-RU" sz="14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00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0456" y="86916"/>
            <a:ext cx="11694017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4625">
              <a:spcAft>
                <a:spcPts val="0"/>
              </a:spcAft>
              <a:tabLst>
                <a:tab pos="93663" algn="l"/>
              </a:tabLst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По указанным выше причинам модуль №2 «</a:t>
            </a:r>
            <a:r>
              <a:rPr lang="ru-RU" sz="1400" i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Результативность профессиональной деятельности</a:t>
            </a: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» имеет наибольший вес при определении эффективности педагогической деятельности.</a:t>
            </a:r>
          </a:p>
          <a:p>
            <a:pPr indent="174625">
              <a:spcAft>
                <a:spcPts val="0"/>
              </a:spcAft>
              <a:tabLst>
                <a:tab pos="93663" algn="l"/>
              </a:tabLst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Простой подсчёт общей суммы баллов по каждому из модулей и по трём модулям в целом не даёт чёткого представления о качестве педагогического труда. Для того чтобы определить уровень чего-либо, необходимо знать степень соответствия данного показателя заданному (нормативному) показателю. Делается это путём сравнения полученного </a:t>
            </a:r>
          </a:p>
          <a:p>
            <a:pPr indent="174625">
              <a:spcAft>
                <a:spcPts val="0"/>
              </a:spcAft>
              <a:tabLst>
                <a:tab pos="93663" algn="l"/>
              </a:tabLst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результата с заданным, который, в свою очередь, определяется эмпирическим или экспериментальным путём.</a:t>
            </a:r>
          </a:p>
          <a:p>
            <a:pPr indent="174625"/>
            <a:r>
              <a:rPr lang="ru-RU" sz="14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Основываясь </a:t>
            </a: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на аналитическом материале, накопленном педагогами в процессе многолетнего проведения рейтинговой оценки их деятельности, вводится наиболее упрощённая модель, отражающая категорию качества (уровень эффективности педагогической деятельности. </a:t>
            </a:r>
          </a:p>
          <a:p>
            <a:pPr indent="174625"/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Модель состоит из трёх уровней, каждому из которых соответствует определённая (заданная) сумма баллов: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недостаточная эффективность менее 95 баллов;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достаточная эффективность от 96 до 180 баллов;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высокая эффективность свыше 180 баллов.</a:t>
            </a:r>
          </a:p>
          <a:p>
            <a:pPr indent="174625"/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уровень характерен для преподавателей, ориентированных на стандарт педагогической деятельности, сохраняющих и поддерживающих его.</a:t>
            </a:r>
          </a:p>
          <a:p>
            <a:pPr indent="174625"/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Второй уровень предполагает достижение результата за счёт освоения и поиска нового, которое уже где-то, кем-то реализуется. При этом педагог владеет стратегиями формирования системы знаний, навыков, умений по курсу в целом. В зону его активного внимания попадают цели педагогической системы.</a:t>
            </a:r>
          </a:p>
          <a:p>
            <a:pPr indent="174625"/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Третий уровень ориентирован на нормы, устанавливающие перспективные цели. Он характерен для преподавателей, занимающихся исследовательской работой, имеющих собственные методики преподавания, постоянно находящихся в творческом поиске. Педагог владеет стратегиями превращения своего предмета в средство формирования творческой личности, способной к саморазвитию в новых условиях.</a:t>
            </a:r>
          </a:p>
          <a:p>
            <a:pPr indent="174625"/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Определение эффективности педагогической деятельности имеет своей первоочередной целью установить степень соответствия профессиональной компетентности педагога квалификационным характеристикам должности «преподаватель» соответствующей категории. В процессе диагностики педагогической деятельности решаются и другие задачи: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выявление индивидуальных особенностей профессионального роста педагога;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сравнение полученных результатов не только с нормами, но и с результатами предыдущих диагностик с целью выявления характера продвижения в развитии, профессиональном росте педагога;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собственной профессиональной компетентности должно опираться на самоанализ, самодиагностику результативности деятельности для создания мотивации профессионального роста.</a:t>
            </a:r>
          </a:p>
          <a:p>
            <a:pPr indent="174625"/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 определения уровня эффективности педагогической деятельности отдельного преподавателя не должен привязываться только к аттестации кадров, а должен стать процессом непрерывным, выступающим как средство выявления уровня профессионализма всего педагогического коллектива, его потенциала, его возможностей в реализации поставленных целей.</a:t>
            </a:r>
          </a:p>
        </p:txBody>
      </p:sp>
    </p:spTree>
    <p:extLst>
      <p:ext uri="{BB962C8B-B14F-4D97-AF65-F5344CB8AC3E}">
        <p14:creationId xmlns:p14="http://schemas.microsoft.com/office/powerpoint/2010/main" val="332461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11933"/>
            <a:ext cx="12192000" cy="868607"/>
          </a:xfrm>
        </p:spPr>
        <p:txBody>
          <a:bodyPr>
            <a:noAutofit/>
          </a:bodyPr>
          <a:lstStyle/>
          <a:p>
            <a:pPr algn="ctr"/>
            <a:r>
              <a:rPr lang="ru-RU" sz="2800" b="1" cap="none" spc="50" dirty="0">
                <a:ln w="9525" cmpd="sng">
                  <a:solidFill>
                    <a:srgbClr val="00B0F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Модель оценки эффективности деятельности педагога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360" y="1020881"/>
            <a:ext cx="6691085" cy="556817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288025" y="5627875"/>
            <a:ext cx="923925" cy="523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культура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68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898" y="-33294"/>
            <a:ext cx="11111131" cy="546972"/>
          </a:xfrm>
        </p:spPr>
        <p:txBody>
          <a:bodyPr>
            <a:normAutofit fontScale="90000"/>
          </a:bodyPr>
          <a:lstStyle/>
          <a:p>
            <a:r>
              <a:rPr lang="ru-RU" sz="3100" b="1" cap="none" spc="50" dirty="0">
                <a:ln w="9525" cmpd="sng">
                  <a:solidFill>
                    <a:srgbClr val="00B0F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Критерии эффективности педагогической деятельности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297382" y="406998"/>
            <a:ext cx="23756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>
              <a:spcAft>
                <a:spcPts val="0"/>
              </a:spcAft>
            </a:pPr>
            <a:r>
              <a:rPr lang="ru-RU" sz="2400" b="1" spc="50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Модуль №1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17280" y="617934"/>
            <a:ext cx="74003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«Уровень квалификации и профессиональной компетентности»</a:t>
            </a:r>
            <a:endParaRPr lang="ru-R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267907"/>
              </p:ext>
            </p:extLst>
          </p:nvPr>
        </p:nvGraphicFramePr>
        <p:xfrm>
          <a:off x="376520" y="1023878"/>
          <a:ext cx="11456892" cy="545356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9466727"/>
                <a:gridCol w="1210235"/>
                <a:gridCol w="779930"/>
              </a:tblGrid>
              <a:tr h="22817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Показатель </a:t>
                      </a:r>
                      <a:r>
                        <a:rPr lang="ru-RU" sz="1100" dirty="0">
                          <a:effectLst/>
                        </a:rPr>
                        <a:t>(</a:t>
                      </a:r>
                      <a:r>
                        <a:rPr lang="ru-RU" sz="1100" dirty="0" smtClean="0">
                          <a:effectLst/>
                        </a:rPr>
                        <a:t>критерии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Баллы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33629" marR="3362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6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оценочный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факт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</a:tr>
              <a:tr h="1053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1.1Уровень образования: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0-21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</a:tr>
              <a:tr h="21064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 dirty="0">
                          <a:effectLst/>
                        </a:rPr>
                        <a:t>бакалавр, высшее;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marR="434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marR="43434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</a:tr>
              <a:tr h="20739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 dirty="0">
                          <a:effectLst/>
                        </a:rPr>
                        <a:t>законченное послевузовское (аспирантура, магистратура);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3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</a:tr>
              <a:tr h="10532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 dirty="0">
                          <a:effectLst/>
                        </a:rPr>
                        <a:t>наличие учёной степени;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5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</a:tr>
              <a:tr h="10532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 dirty="0">
                          <a:effectLst/>
                        </a:rPr>
                        <a:t>наличие учёного звания;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3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</a:tr>
              <a:tr h="20739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 dirty="0">
                          <a:effectLst/>
                        </a:rPr>
                        <a:t>обучение в ВУЗЕ, магистратуре, аспирантуре, соискательство.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2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</a:tr>
              <a:tr h="1053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1.2 Стаж работы по специальности: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1-5  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</a:tr>
              <a:tr h="10532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 dirty="0">
                          <a:effectLst/>
                        </a:rPr>
                        <a:t>менее 5 лет;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1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</a:tr>
              <a:tr h="10532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 dirty="0">
                          <a:effectLst/>
                        </a:rPr>
                        <a:t>от 5 до 10 лет;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2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</a:tr>
              <a:tr h="10532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 dirty="0">
                          <a:effectLst/>
                        </a:rPr>
                        <a:t>от 10 до 15 лет;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3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</a:tr>
              <a:tr h="10532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 dirty="0">
                          <a:effectLst/>
                        </a:rPr>
                        <a:t>от 15 до 20лет;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4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</a:tr>
              <a:tr h="10532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 dirty="0">
                          <a:effectLst/>
                        </a:rPr>
                        <a:t>свыше 20 лет.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5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</a:tr>
              <a:tr h="1053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1.3 Показатели профессиональной компетентности: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0-28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</a:tr>
              <a:tr h="31478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 dirty="0">
                          <a:effectLst/>
                        </a:rPr>
                        <a:t>самостоятельно разработанная методика преподавания предмета (зафиксированная и одобренная Учебно-методическим советом);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10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</a:tr>
              <a:tr h="22358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 dirty="0">
                          <a:effectLst/>
                        </a:rPr>
                        <a:t>использование прогрессивных форм и методов активного обучения (зафиксированное при посещении занятий);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5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</a:tr>
              <a:tr h="24384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 dirty="0">
                          <a:effectLst/>
                        </a:rPr>
                        <a:t>использование информационных технологий на занятиях (зафиксированное при посещении занятий);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5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</a:tr>
              <a:tr h="2286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 dirty="0">
                          <a:effectLst/>
                        </a:rPr>
                        <a:t>наличие собственных электронных разработок (внедрённых в учебный процесс в соответствии с Положением об ЭУИ);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5 за каждую  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</a:tr>
              <a:tr h="24384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 dirty="0">
                          <a:effectLst/>
                        </a:rPr>
                        <a:t>подготовка учащихся  к  Аттестации(проведение индивидуальных и групповых консультаций (</a:t>
                      </a:r>
                      <a:r>
                        <a:rPr lang="ru-RU" sz="1100" dirty="0" err="1">
                          <a:effectLst/>
                        </a:rPr>
                        <a:t>доп.занятий</a:t>
                      </a:r>
                      <a:r>
                        <a:rPr lang="ru-RU" sz="1100" dirty="0">
                          <a:effectLst/>
                        </a:rPr>
                        <a:t>)по предмету)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5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</a:tr>
              <a:tr h="1053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1.4 Повышение квалификации: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0-9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</a:tr>
              <a:tr h="10532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 dirty="0">
                          <a:effectLst/>
                        </a:rPr>
                        <a:t>100%-</a:t>
                      </a:r>
                      <a:r>
                        <a:rPr lang="ru-RU" sz="1100" dirty="0" err="1">
                          <a:effectLst/>
                        </a:rPr>
                        <a:t>ное</a:t>
                      </a:r>
                      <a:r>
                        <a:rPr lang="ru-RU" sz="1100" dirty="0">
                          <a:effectLst/>
                        </a:rPr>
                        <a:t> посещение дней всеобуча;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1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</a:tr>
              <a:tr h="193079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 dirty="0">
                          <a:effectLst/>
                        </a:rPr>
                        <a:t>семинары </a:t>
                      </a:r>
                      <a:r>
                        <a:rPr lang="ru-RU" sz="1100" dirty="0" err="1">
                          <a:effectLst/>
                        </a:rPr>
                        <a:t>внутриколледжные</a:t>
                      </a:r>
                      <a:r>
                        <a:rPr lang="ru-RU" sz="1100" dirty="0">
                          <a:effectLst/>
                        </a:rPr>
                        <a:t>;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  за каждый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</a:tr>
              <a:tr h="193079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 dirty="0">
                          <a:effectLst/>
                        </a:rPr>
                        <a:t>семинары внешние;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  за каждый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</a:tr>
              <a:tr h="193079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 dirty="0">
                          <a:effectLst/>
                        </a:rPr>
                        <a:t>курсы (не менее 36 часов).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  за каждый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</a:tr>
              <a:tr h="1053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1.5 Прочие, неучтённые достижения.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 5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</a:tr>
              <a:tr h="1053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ВСЕГО по модулю №1</a:t>
                      </a: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12-75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629" marR="33629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7682" y="6504503"/>
            <a:ext cx="117195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 11 до 35 баллов недостаточная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эффективность.  От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36 до 55 баллов достаточная эффективность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  Свыше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55 баллов высокая эффективность.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95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898" y="58146"/>
            <a:ext cx="11111131" cy="546972"/>
          </a:xfrm>
        </p:spPr>
        <p:txBody>
          <a:bodyPr>
            <a:normAutofit fontScale="90000"/>
          </a:bodyPr>
          <a:lstStyle/>
          <a:p>
            <a:r>
              <a:rPr lang="ru-RU" sz="3100" b="1" cap="none" spc="50" dirty="0">
                <a:ln w="9525" cmpd="sng">
                  <a:solidFill>
                    <a:srgbClr val="00B0F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Критерии эффективности педагогической деятельности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297382" y="605118"/>
            <a:ext cx="23756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>
              <a:spcAft>
                <a:spcPts val="0"/>
              </a:spcAft>
            </a:pPr>
            <a:r>
              <a:rPr lang="ru-RU" sz="2400" b="1" spc="50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Модуль </a:t>
            </a:r>
            <a:r>
              <a:rPr lang="ru-RU" sz="2400" b="1" spc="50" dirty="0" smtClean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№2</a:t>
            </a:r>
            <a:endParaRPr lang="ru-RU" sz="2400" b="1" spc="50" dirty="0">
              <a:ln w="9525" cmpd="sng">
                <a:solidFill>
                  <a:srgbClr val="FF00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17280" y="800814"/>
            <a:ext cx="74003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« </a:t>
            </a:r>
            <a:r>
              <a:rPr lang="ru-R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Результативность профессиональной деятельности»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5254"/>
              </p:ext>
            </p:extLst>
          </p:nvPr>
        </p:nvGraphicFramePr>
        <p:xfrm>
          <a:off x="259614" y="1264920"/>
          <a:ext cx="11734266" cy="5171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19557"/>
                <a:gridCol w="1408869"/>
                <a:gridCol w="1005840"/>
              </a:tblGrid>
              <a:tr h="26056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Показатель </a:t>
                      </a:r>
                      <a:r>
                        <a:rPr lang="ru-RU" sz="1100" dirty="0">
                          <a:effectLst/>
                        </a:rPr>
                        <a:t>(критерии)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Баллы</a:t>
                      </a:r>
                      <a:endParaRPr lang="ru-RU" sz="1100" dirty="0">
                        <a:effectLst/>
                      </a:endParaRPr>
                    </a:p>
                  </a:txBody>
                  <a:tcPr marL="29922" marR="299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3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оценочный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факт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</a:tr>
              <a:tr h="1116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2.1 Результаты обучения: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  10-20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</a:tr>
              <a:tr h="2233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 dirty="0">
                          <a:effectLst/>
                        </a:rPr>
                        <a:t>объективность выставляемых учащимся оценок (оценивается при посещении занятий);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   2   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</a:tr>
              <a:tr h="2233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 dirty="0">
                          <a:effectLst/>
                        </a:rPr>
                        <a:t>успеваемость (величина среднего балла по каждой дисциплине не ниже 3.5);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   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</a:tr>
              <a:tr h="11169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>
                          <a:effectLst/>
                        </a:rPr>
                        <a:t>сохранность контингента в группе не ниже 95%;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   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</a:tr>
              <a:tr h="223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2.2 Создание условий для реализации творческих возможностей учащихся, </a:t>
                      </a:r>
                      <a:r>
                        <a:rPr lang="ru-RU" sz="1100" dirty="0" err="1">
                          <a:effectLst/>
                        </a:rPr>
                        <a:t>внеучебная</a:t>
                      </a:r>
                      <a:r>
                        <a:rPr lang="ru-RU" sz="1100" dirty="0">
                          <a:effectLst/>
                        </a:rPr>
                        <a:t>, воспитательная работа;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 0-40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</a:tr>
              <a:tr h="11169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 dirty="0">
                          <a:effectLst/>
                        </a:rPr>
                        <a:t>осуществление классного руководства;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   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</a:tr>
              <a:tr h="24883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 dirty="0">
                          <a:effectLst/>
                        </a:rPr>
                        <a:t>участие обучающихся в </a:t>
                      </a:r>
                      <a:r>
                        <a:rPr lang="ru-RU" sz="1100" dirty="0" err="1">
                          <a:effectLst/>
                        </a:rPr>
                        <a:t>общеколледжных</a:t>
                      </a:r>
                      <a:r>
                        <a:rPr lang="ru-RU" sz="1100" dirty="0">
                          <a:effectLst/>
                        </a:rPr>
                        <a:t> мероприятиях (конференции, олимпиады, конкурсы, выставки творчества)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 </a:t>
                      </a:r>
                      <a:r>
                        <a:rPr lang="ru-RU" sz="1100" dirty="0" smtClean="0">
                          <a:effectLst/>
                        </a:rPr>
                        <a:t>за </a:t>
                      </a:r>
                      <a:r>
                        <a:rPr lang="ru-RU" sz="1100" dirty="0">
                          <a:effectLst/>
                        </a:rPr>
                        <a:t>обучающихся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</a:tr>
              <a:tr h="41920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 dirty="0">
                          <a:effectLst/>
                        </a:rPr>
                        <a:t>участие обучающихся в городских, областных, региональных мероприятиях (конференции, олимпиады, конкурсы, выставки творчества);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 за </a:t>
                      </a:r>
                      <a:r>
                        <a:rPr lang="ru-RU" sz="1100" dirty="0" smtClean="0">
                          <a:effectLst/>
                        </a:rPr>
                        <a:t>обучающихся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</a:tr>
              <a:tr h="28183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 dirty="0" err="1">
                          <a:effectLst/>
                        </a:rPr>
                        <a:t>лауреатство</a:t>
                      </a:r>
                      <a:r>
                        <a:rPr lang="ru-RU" sz="1100" dirty="0">
                          <a:effectLst/>
                        </a:rPr>
                        <a:t> обучающихся в </a:t>
                      </a:r>
                      <a:r>
                        <a:rPr lang="ru-RU" sz="1100" dirty="0" err="1">
                          <a:effectLst/>
                        </a:rPr>
                        <a:t>общеколледжных</a:t>
                      </a:r>
                      <a:r>
                        <a:rPr lang="ru-RU" sz="1100" dirty="0">
                          <a:effectLst/>
                        </a:rPr>
                        <a:t> мероприятиях (конференции, олимпиады, конкурсы, выставки творчества);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 за </a:t>
                      </a:r>
                      <a:r>
                        <a:rPr lang="ru-RU" sz="1100" dirty="0" smtClean="0">
                          <a:effectLst/>
                        </a:rPr>
                        <a:t>обучающихся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</a:tr>
              <a:tr h="41920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>
                          <a:effectLst/>
                        </a:rPr>
                        <a:t>лауреатство обучающихся в городских, областных, региональных мероприятиях (конференции, олимпиады, конкурсы, выставки творчества);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 за </a:t>
                      </a:r>
                      <a:r>
                        <a:rPr lang="ru-RU" sz="1100" dirty="0" smtClean="0">
                          <a:effectLst/>
                        </a:rPr>
                        <a:t>обучающихся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</a:tr>
              <a:tr h="223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2.3 Научные публикации, учебные, методические и др. печатные издания;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0-105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</a:tr>
              <a:tr h="11169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>
                          <a:effectLst/>
                        </a:rPr>
                        <a:t>наличие собственной рабочей программы; (за каждую) 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    1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</a:tr>
              <a:tr h="27530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>
                          <a:effectLst/>
                        </a:rPr>
                        <a:t>разработка рабочей программы, методических рекомендаций, методических пособий;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 </a:t>
                      </a:r>
                      <a:r>
                        <a:rPr lang="ru-RU" sz="1100" dirty="0" smtClean="0">
                          <a:effectLst/>
                        </a:rPr>
                        <a:t>за каждую 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</a:tr>
              <a:tr h="11169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>
                          <a:effectLst/>
                        </a:rPr>
                        <a:t>наличие конспектов лекций; (за каждую дисциплину)   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    2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</a:tr>
              <a:tr h="2233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>
                          <a:effectLst/>
                        </a:rPr>
                        <a:t>наличие утверждённых методических рекомендаций, методических пособий;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 </a:t>
                      </a:r>
                      <a:r>
                        <a:rPr lang="ru-RU" sz="1100" dirty="0" err="1" smtClean="0">
                          <a:effectLst/>
                        </a:rPr>
                        <a:t>закаждую</a:t>
                      </a:r>
                      <a:r>
                        <a:rPr lang="ru-RU" sz="1100" dirty="0" smtClean="0">
                          <a:effectLst/>
                        </a:rPr>
                        <a:t> 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</a:tr>
              <a:tr h="2233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>
                          <a:effectLst/>
                        </a:rPr>
                        <a:t>наличие 100% раздаточного материала; (по теме)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 </a:t>
                      </a:r>
                      <a:r>
                        <a:rPr lang="ru-RU" sz="1100" dirty="0" err="1" smtClean="0">
                          <a:effectLst/>
                        </a:rPr>
                        <a:t>закаждую</a:t>
                      </a:r>
                      <a:r>
                        <a:rPr lang="ru-RU" sz="1100" dirty="0" smtClean="0">
                          <a:effectLst/>
                        </a:rPr>
                        <a:t> 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</a:tr>
              <a:tr h="2233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>
                          <a:effectLst/>
                        </a:rPr>
                        <a:t>издание научных печатных работ (статьи, тезисы докладов, доклады);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 </a:t>
                      </a:r>
                      <a:r>
                        <a:rPr lang="ru-RU" sz="1100" dirty="0" err="1" smtClean="0">
                          <a:effectLst/>
                        </a:rPr>
                        <a:t>закаждую</a:t>
                      </a:r>
                      <a:r>
                        <a:rPr lang="ru-RU" sz="1100" dirty="0" smtClean="0">
                          <a:effectLst/>
                        </a:rPr>
                        <a:t> 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</a:tr>
              <a:tr h="2233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100">
                          <a:effectLst/>
                        </a:rPr>
                        <a:t>написание рецензий (на методическую разработку, реферат, рабочую программу и прочее);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 </a:t>
                      </a:r>
                      <a:r>
                        <a:rPr lang="ru-RU" sz="1100" dirty="0" err="1" smtClean="0">
                          <a:effectLst/>
                        </a:rPr>
                        <a:t>закаждую</a:t>
                      </a:r>
                      <a:r>
                        <a:rPr lang="ru-RU" sz="1100" dirty="0" smtClean="0">
                          <a:effectLst/>
                        </a:rPr>
                        <a:t> 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</a:tr>
              <a:tr h="1116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2.4 Прочие неучтённые достижения.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 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</a:tr>
              <a:tr h="1116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Всего по модулю №2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0-150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922" marR="29922" marT="0" marB="0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57682" y="6504503"/>
            <a:ext cx="117195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 11 до 35 баллов недостаточная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эффективность.  От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36 до 55 баллов достаточная эффективность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  Свыше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55 баллов высокая эффективность.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29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898" y="58146"/>
            <a:ext cx="11111131" cy="546972"/>
          </a:xfrm>
        </p:spPr>
        <p:txBody>
          <a:bodyPr>
            <a:normAutofit fontScale="90000"/>
          </a:bodyPr>
          <a:lstStyle/>
          <a:p>
            <a:r>
              <a:rPr lang="ru-RU" sz="3100" b="1" cap="none" spc="50" dirty="0">
                <a:ln w="9525" cmpd="sng">
                  <a:solidFill>
                    <a:srgbClr val="00B0F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Критерии эффективности педагогической деятельности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297382" y="605118"/>
            <a:ext cx="23756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>
              <a:spcAft>
                <a:spcPts val="0"/>
              </a:spcAft>
            </a:pPr>
            <a:r>
              <a:rPr lang="ru-RU" sz="2400" b="1" spc="50" dirty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Модуль </a:t>
            </a:r>
            <a:r>
              <a:rPr lang="ru-RU" sz="2400" b="1" spc="50" dirty="0" smtClean="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№3</a:t>
            </a:r>
            <a:endParaRPr lang="ru-RU" sz="2400" b="1" spc="50" dirty="0">
              <a:ln w="9525" cmpd="sng">
                <a:solidFill>
                  <a:srgbClr val="FF000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17280" y="800814"/>
            <a:ext cx="74003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«Уровень </a:t>
            </a:r>
            <a:r>
              <a:rPr lang="ru-R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профессиональной культуры</a:t>
            </a:r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7682" y="4690943"/>
            <a:ext cx="5274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 11 до 35 баллов недостаточная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эффективность.  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36 до 55 баллов достаточная эффективность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  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Свыше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55 баллов высокая эффективность.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953432"/>
              </p:ext>
            </p:extLst>
          </p:nvPr>
        </p:nvGraphicFramePr>
        <p:xfrm>
          <a:off x="318642" y="1355705"/>
          <a:ext cx="11553318" cy="31802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19718"/>
                <a:gridCol w="1143000"/>
                <a:gridCol w="990600"/>
              </a:tblGrid>
              <a:tr h="8572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 (критерии)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Кол-во баллов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Оценочн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факт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3.1 Наличие установки на реализацию способностей каждого обучающегося.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6002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1965" algn="l"/>
                        </a:tabLs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196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3.2 Создание комфортного микроклимата на учебном занятии.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3.3 Конструктивное сотрудничество с коллегами.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3.4 Взаимодействие с родителями.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3.5 Взаимодействие с работниками предприятий, где организуется практика.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3.6 Речевая культура.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3.7 Информационная культура: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0-15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400">
                          <a:effectLst/>
                        </a:rPr>
                        <a:t>навыки уверенного пользователя ПК;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400" dirty="0">
                          <a:effectLst/>
                        </a:rPr>
                        <a:t>умения и навыки работы с современными источниками информации (Интернет, локальная сеть);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533400" algn="l"/>
                        </a:tabLst>
                      </a:pPr>
                      <a:r>
                        <a:rPr lang="ru-RU" sz="1400">
                          <a:effectLst/>
                        </a:rPr>
                        <a:t>самостоятельное решение задач.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3.8 Прочие неучтённые достижения.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 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Всего по модулю №3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0-33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6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368" y="-76326"/>
            <a:ext cx="7417672" cy="868607"/>
          </a:xfrm>
        </p:spPr>
        <p:txBody>
          <a:bodyPr>
            <a:normAutofit/>
          </a:bodyPr>
          <a:lstStyle/>
          <a:p>
            <a:r>
              <a:rPr lang="ru-RU" sz="2400" b="1" cap="none" spc="50" dirty="0" smtClean="0">
                <a:ln w="9525" cmpd="sng">
                  <a:solidFill>
                    <a:srgbClr val="00B0F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Уровни эффективности</a:t>
            </a:r>
            <a:endParaRPr lang="ru-RU" sz="2400" b="1" cap="none" spc="50" dirty="0">
              <a:ln w="9525" cmpd="sng">
                <a:solidFill>
                  <a:srgbClr val="00B0F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368" y="563482"/>
            <a:ext cx="1169401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Уровень эффективности определяется суммированием баллов по трём модулям: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менее 95 баллов недостаточная эффективность;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от 96 баллов достаточная эффективность;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свыше 180 баллов высокая эффективность.</a:t>
            </a:r>
          </a:p>
          <a:p>
            <a:pPr indent="174625">
              <a:spcAft>
                <a:spcPts val="0"/>
              </a:spcAft>
              <a:tabLst>
                <a:tab pos="93663" algn="l"/>
              </a:tabLst>
            </a:pPr>
            <a:endParaRPr lang="ru-RU" sz="140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22368" y="1255390"/>
            <a:ext cx="8926432" cy="86860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cap="none" spc="50" dirty="0" smtClean="0">
                <a:ln w="9525" cmpd="sng">
                  <a:solidFill>
                    <a:srgbClr val="00B0F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Рекомендации </a:t>
            </a:r>
            <a:r>
              <a:rPr lang="ru-RU" sz="2400" b="1" cap="none" spc="50" dirty="0">
                <a:ln w="9525" cmpd="sng">
                  <a:solidFill>
                    <a:srgbClr val="00B0F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по подсчёту баллов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22368" y="1864917"/>
            <a:ext cx="1154771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ru-RU" sz="14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Рекомендации </a:t>
            </a:r>
            <a:r>
              <a:rPr lang="ru-RU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по заполнению оценочного модуля №1.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Все данные, входящие в пункт 1.1 должны быть подтверждены документально, в т. ч. и прикрепление на соискателя.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Самостоятельно разработанная методика преподавания должна быть описана преподавателем, зафиксировано её применение на учебных занятиях, рассмотрена и одобрена .Методическим советом колледжа(пункт 1.3).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 прогрессивных форм и методов активного обучения (элементов инновационных технологий) и использование информационных технологий фиксируется в листах анализа посещённого занятия, которые хранятся в методическом кабинете. Баллы начисляются при выявлении систематического использования указанных методов и технологий.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Подготовка обучающихся к А фиксируется в тетради для дополнительных занятий. </a:t>
            </a: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Сумма баллов, начисляемая по данному </a:t>
            </a:r>
            <a:r>
              <a:rPr lang="ru-RU" sz="14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показателю.</a:t>
            </a:r>
          </a:p>
          <a:p>
            <a:pPr>
              <a:spcAft>
                <a:spcPts val="0"/>
              </a:spcAft>
            </a:pPr>
            <a:r>
              <a:rPr lang="ru-RU" sz="14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Рекомендации по заполнению оценочного модуля №2.</a:t>
            </a:r>
          </a:p>
          <a:p>
            <a:pPr>
              <a:spcAft>
                <a:spcPts val="0"/>
              </a:spcAft>
            </a:pPr>
            <a:r>
              <a:rPr lang="ru-RU" sz="14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Начисление </a:t>
            </a: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баллов по показателю «успеваемость» (пункт 2.1). </a:t>
            </a: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обучения, принимаются только в том случае, когда средний балл во всех группах и по всем преподаваемым предметам не ниже 3.5. Средний балл в течение семестра (предварительно) может быть определён по результатам контрольного среза, по окончании учебного года (семестра) по результатам итоговой аттестации (экзамен, зачёт, контрольная работа).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Показатель «участие обучающихся» в </a:t>
            </a:r>
            <a:r>
              <a:rPr lang="ru-RU" sz="1400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общеколледжных</a:t>
            </a: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мероприятиях  (пункт 2.2.), учитывает только мероприятия, проводимые на уровне колледжа и не должен учитывать участие обучающихся в мероприятиях, проводимых на уровне ЦМК (например в рамках предметных недель).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Следует учитывать только те методические материалы (пункт 2.3), которые прошли утверждение в установленном порядке (исключение – конспекты лекций и раздаточный материал)</a:t>
            </a:r>
          </a:p>
          <a:p>
            <a:pPr>
              <a:spcAft>
                <a:spcPts val="0"/>
              </a:spcAft>
            </a:pPr>
            <a:r>
              <a:rPr lang="ru-RU" sz="14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Рекомендации </a:t>
            </a:r>
            <a:r>
              <a:rPr lang="ru-RU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по заполнению оценочного модуля №3.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 о начислении баллов (пункты 3.1, 3.2, 3.3, 3.6) принимает непосредственно председатель ЦМК, руководствуясь собственными выводами по посещению занятий педагога и взаимодействию с ним как членом комиссии.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Оценку по показателю пункта 3.4 даёт заведующий отделением, по пункту 3.5 заместитель директора по производственной работе.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Уровень информационной культуры оценивается коллегиально цикловой методической комиссией, учебной и методической службой.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 каждом из трёх оценочных модулей есть пункт «Прочие неучтённые достижения», предусматривающий возможность начисления дополнительно до 5-ти баллов. Решение в данном случае принимает непосредственно председатель ЦМК, давая при этом чёткое его обоснование.</a:t>
            </a:r>
          </a:p>
        </p:txBody>
      </p:sp>
    </p:spTree>
    <p:extLst>
      <p:ext uri="{BB962C8B-B14F-4D97-AF65-F5344CB8AC3E}">
        <p14:creationId xmlns:p14="http://schemas.microsoft.com/office/powerpoint/2010/main" val="16377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9741" y="566954"/>
            <a:ext cx="10651660" cy="2230036"/>
          </a:xfrm>
        </p:spPr>
        <p:txBody>
          <a:bodyPr anchor="ctr">
            <a:normAutofit/>
          </a:bodyPr>
          <a:lstStyle/>
          <a:p>
            <a:r>
              <a:rPr lang="ru-RU" sz="4000" b="1" cap="none" dirty="0" smtClean="0"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СПАСИБО ЗА ВНИМАНИЕ!</a:t>
            </a:r>
            <a:endParaRPr lang="ru-RU" sz="4000" b="1" cap="none" dirty="0">
              <a:ln w="9525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2094583" y="2796990"/>
            <a:ext cx="2741770" cy="2313368"/>
            <a:chOff x="2094583" y="2796990"/>
            <a:chExt cx="2741770" cy="23133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94583" y="2796990"/>
              <a:ext cx="2741770" cy="2313368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 rot="20015397">
              <a:off x="3284407" y="3424535"/>
              <a:ext cx="1239442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3600" b="1" cap="none" spc="0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ЭГТК</a:t>
              </a:r>
              <a:endParaRPr lang="ru-RU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5697070" y="5391835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2000" b="1" dirty="0">
                <a:ln w="9525">
                  <a:solidFill>
                    <a:schemeClr val="accent5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j-lt"/>
                <a:ea typeface="+mj-ea"/>
                <a:cs typeface="+mj-cs"/>
              </a:rPr>
              <a:t>Составила: </a:t>
            </a:r>
          </a:p>
          <a:p>
            <a:pPr algn="r">
              <a:spcAft>
                <a:spcPts val="0"/>
              </a:spcAft>
            </a:pPr>
            <a:r>
              <a:rPr lang="ru-RU" sz="2000" b="1" dirty="0">
                <a:ln w="9525">
                  <a:solidFill>
                    <a:schemeClr val="accent5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j-lt"/>
                <a:ea typeface="+mj-ea"/>
                <a:cs typeface="+mj-cs"/>
              </a:rPr>
              <a:t>Методист колледжа </a:t>
            </a:r>
            <a:r>
              <a:rPr lang="ru-RU" sz="2000" b="1" dirty="0" err="1" smtClean="0">
                <a:ln w="9525">
                  <a:solidFill>
                    <a:schemeClr val="accent5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j-lt"/>
                <a:ea typeface="+mj-ea"/>
                <a:cs typeface="+mj-cs"/>
              </a:rPr>
              <a:t>Р.Жумабекова</a:t>
            </a:r>
            <a:endParaRPr lang="ru-RU" sz="2000" b="1" dirty="0" smtClean="0">
              <a:ln w="9525">
                <a:solidFill>
                  <a:schemeClr val="accent5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j-lt"/>
              <a:ea typeface="+mj-ea"/>
              <a:cs typeface="+mj-cs"/>
            </a:endParaRPr>
          </a:p>
          <a:p>
            <a:pPr algn="r">
              <a:spcAft>
                <a:spcPts val="0"/>
              </a:spcAft>
            </a:pPr>
            <a:r>
              <a:rPr lang="ru-RU" sz="2000" b="1" dirty="0" smtClean="0">
                <a:ln w="9525">
                  <a:solidFill>
                    <a:schemeClr val="accent5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j-lt"/>
                <a:ea typeface="+mj-ea"/>
                <a:cs typeface="+mj-cs"/>
              </a:rPr>
              <a:t>23.12.2014 г.</a:t>
            </a:r>
            <a:endParaRPr lang="ru-RU" sz="2000" b="1" dirty="0">
              <a:ln w="9525">
                <a:solidFill>
                  <a:schemeClr val="accent5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39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80</TotalTime>
  <Words>1831</Words>
  <Application>Microsoft Office PowerPoint</Application>
  <PresentationFormat>Широкоэкранный</PresentationFormat>
  <Paragraphs>259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Symbol</vt:lpstr>
      <vt:lpstr>Times New Roman</vt:lpstr>
      <vt:lpstr>Wingdings 3</vt:lpstr>
      <vt:lpstr>Сектор</vt:lpstr>
      <vt:lpstr>Семинар на тему:  «ПОКАЗАТЕЛИ ЭФФЕКТИВНОСТИ  ПЕДАГОГИЧЕСКОГО ТРУДА»</vt:lpstr>
      <vt:lpstr>Общие положения</vt:lpstr>
      <vt:lpstr>Презентация PowerPoint</vt:lpstr>
      <vt:lpstr>Модель оценки эффективности деятельности педагога</vt:lpstr>
      <vt:lpstr>Критерии эффективности педагогической деятельности</vt:lpstr>
      <vt:lpstr>Критерии эффективности педагогической деятельности</vt:lpstr>
      <vt:lpstr>Критерии эффективности педагогической деятельности</vt:lpstr>
      <vt:lpstr>Уровни эффективности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ПОКАЗАТЕЛЯХ ЭФФЕКТИВНОСТИ  ПЕДАГОГИЧЕСКОГО ТРУДА</dc:title>
  <dc:creator>06</dc:creator>
  <cp:lastModifiedBy>06</cp:lastModifiedBy>
  <cp:revision>15</cp:revision>
  <dcterms:created xsi:type="dcterms:W3CDTF">2014-12-22T10:00:16Z</dcterms:created>
  <dcterms:modified xsi:type="dcterms:W3CDTF">2014-12-22T11:20:18Z</dcterms:modified>
</cp:coreProperties>
</file>